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87" r:id="rId3"/>
    <p:sldId id="277" r:id="rId4"/>
    <p:sldId id="282" r:id="rId5"/>
    <p:sldId id="276" r:id="rId6"/>
    <p:sldId id="286" r:id="rId7"/>
    <p:sldId id="285" r:id="rId8"/>
    <p:sldId id="284" r:id="rId9"/>
    <p:sldId id="283" r:id="rId10"/>
    <p:sldId id="281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D1E3"/>
    <a:srgbClr val="0000CF"/>
    <a:srgbClr val="FFC000"/>
    <a:srgbClr val="FB2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89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283ED9-38F1-4481-ABB9-5BAA87EF814C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E7B124-DA00-439A-83D1-52A0D7389A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1469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white">
          <a:xfrm>
            <a:off x="0" y="5971032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矩形 9"/>
          <p:cNvSpPr/>
          <p:nvPr/>
        </p:nvSpPr>
        <p:spPr>
          <a:xfrm>
            <a:off x="-12192" y="6053328"/>
            <a:ext cx="2999232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矩形 10"/>
          <p:cNvSpPr/>
          <p:nvPr/>
        </p:nvSpPr>
        <p:spPr>
          <a:xfrm>
            <a:off x="3145536" y="6044184"/>
            <a:ext cx="90464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3149600" y="4038600"/>
            <a:ext cx="8636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3149600" y="6050037"/>
            <a:ext cx="89408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101600" y="6068699"/>
            <a:ext cx="27432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780524" y="236539"/>
            <a:ext cx="78232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4727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2032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737600" y="6248403"/>
            <a:ext cx="2946400" cy="365125"/>
          </a:xfrm>
        </p:spPr>
        <p:txBody>
          <a:bodyPr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609602" y="6248208"/>
            <a:ext cx="7431311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8128424" y="0"/>
            <a:ext cx="42672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矩形 7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矩形 8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6"/>
            <a:ext cx="533400" cy="325968"/>
          </a:xfrm>
        </p:spPr>
        <p:txBody>
          <a:bodyPr/>
          <a:lstStyle/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84138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9612" y="107836"/>
            <a:ext cx="10871200" cy="659921"/>
          </a:xfrm>
        </p:spPr>
        <p:txBody>
          <a:bodyPr>
            <a:noAutofit/>
          </a:bodyPr>
          <a:lstStyle>
            <a:lvl1pPr>
              <a:defRPr sz="3600" b="1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816864" y="1190445"/>
            <a:ext cx="10871200" cy="4905555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323562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編輯母片文字樣式</a:t>
            </a:r>
          </a:p>
        </p:txBody>
      </p:sp>
      <p:sp>
        <p:nvSpPr>
          <p:cNvPr id="7" name="矩形 6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矩形 7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矩形 8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7272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8612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頁尾版面配置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56693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16" name="文字版面配置區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編輯母片文字樣式</a:t>
            </a:r>
          </a:p>
        </p:txBody>
      </p:sp>
      <p:sp>
        <p:nvSpPr>
          <p:cNvPr id="15" name="文字版面配置區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438045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2315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83981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編輯母片文字樣式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9677173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編輯母片文字樣式</a:t>
            </a:r>
          </a:p>
        </p:txBody>
      </p:sp>
      <p:sp>
        <p:nvSpPr>
          <p:cNvPr id="8" name="矩形 7"/>
          <p:cNvSpPr/>
          <p:nvPr/>
        </p:nvSpPr>
        <p:spPr bwMode="white">
          <a:xfrm>
            <a:off x="-12192" y="4572000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矩形 8"/>
          <p:cNvSpPr/>
          <p:nvPr/>
        </p:nvSpPr>
        <p:spPr>
          <a:xfrm>
            <a:off x="-12192" y="4663440"/>
            <a:ext cx="195072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矩形 9"/>
          <p:cNvSpPr/>
          <p:nvPr/>
        </p:nvSpPr>
        <p:spPr>
          <a:xfrm>
            <a:off x="2060448" y="4654296"/>
            <a:ext cx="10131552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矩形 10"/>
          <p:cNvSpPr/>
          <p:nvPr/>
        </p:nvSpPr>
        <p:spPr bwMode="white">
          <a:xfrm>
            <a:off x="1930400" y="0"/>
            <a:ext cx="134112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</p:spPr>
        <p:txBody>
          <a:bodyPr rtlCol="0"/>
          <a:lstStyle/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9304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>
          <a:xfrm>
            <a:off x="2133600" y="6248207"/>
            <a:ext cx="6096000" cy="365125"/>
          </a:xfrm>
        </p:spPr>
        <p:txBody>
          <a:bodyPr rtlCol="0"/>
          <a:lstStyle/>
          <a:p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066720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787400" y="74618"/>
            <a:ext cx="10871200" cy="710242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TW" altLang="en-US" dirty="0" smtClean="0"/>
              <a:t>按一下以編輯母片標題樣式</a:t>
            </a:r>
            <a:endParaRPr kumimoji="0" lang="en-US" dirty="0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816864" y="1600200"/>
            <a:ext cx="108712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3EDFA557-9038-477B-80EB-7533342C3688}" type="datetimeFigureOut">
              <a:rPr lang="zh-TW" altLang="en-US" smtClean="0"/>
              <a:t>2019/6/12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812801" y="6248207"/>
            <a:ext cx="7228111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0" y="1234440"/>
            <a:ext cx="12192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矩形 7"/>
          <p:cNvSpPr/>
          <p:nvPr/>
        </p:nvSpPr>
        <p:spPr>
          <a:xfrm>
            <a:off x="0" y="831268"/>
            <a:ext cx="7112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矩形 8"/>
          <p:cNvSpPr/>
          <p:nvPr/>
        </p:nvSpPr>
        <p:spPr>
          <a:xfrm>
            <a:off x="787400" y="830580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0" y="814704"/>
            <a:ext cx="7112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42102478-7BD5-4E4C-A0F1-378E58751C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0565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homepage.ntu.edu.tw/~r07228005/1072SA/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homepage.ntu.edu.tw/~r07228005/1072SA/Fina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8" t="32038" r="29603" b="29605"/>
          <a:stretch/>
        </p:blipFill>
        <p:spPr>
          <a:xfrm>
            <a:off x="-1" y="0"/>
            <a:ext cx="12222481" cy="6888480"/>
          </a:xfrm>
          <a:prstGeom prst="rect">
            <a:avLst/>
          </a:prstGeom>
        </p:spPr>
      </p:pic>
      <p:sp>
        <p:nvSpPr>
          <p:cNvPr id="4" name="綵帶 (向上) 3"/>
          <p:cNvSpPr/>
          <p:nvPr/>
        </p:nvSpPr>
        <p:spPr>
          <a:xfrm>
            <a:off x="606551" y="2221992"/>
            <a:ext cx="10799895" cy="2048256"/>
          </a:xfrm>
          <a:prstGeom prst="ribbon2">
            <a:avLst>
              <a:gd name="adj1" fmla="val 11616"/>
              <a:gd name="adj2" fmla="val 75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 smtClean="0">
                <a:solidFill>
                  <a:srgbClr val="FFFF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107-2</a:t>
            </a:r>
            <a:r>
              <a:rPr lang="zh-TW" altLang="en-US" sz="4000" dirty="0" smtClean="0">
                <a:solidFill>
                  <a:srgbClr val="FFFF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zh-TW" altLang="en-US" sz="4000" dirty="0" smtClean="0">
                <a:solidFill>
                  <a:srgbClr val="FFFF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助教分享會</a:t>
            </a:r>
            <a:endParaRPr lang="en-US" altLang="zh-TW" sz="4000" dirty="0" smtClean="0">
              <a:solidFill>
                <a:srgbClr val="FFFF00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algn="ctr"/>
            <a:r>
              <a:rPr lang="zh-TW" altLang="en-US" sz="28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空間分析</a:t>
            </a:r>
            <a:r>
              <a:rPr lang="zh-TW" altLang="en-US" sz="28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　杜承</a:t>
            </a:r>
            <a:r>
              <a:rPr lang="zh-TW" altLang="en-US" sz="28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軒</a:t>
            </a:r>
          </a:p>
        </p:txBody>
      </p:sp>
    </p:spTree>
    <p:extLst>
      <p:ext uri="{BB962C8B-B14F-4D97-AF65-F5344CB8AC3E}">
        <p14:creationId xmlns:p14="http://schemas.microsoft.com/office/powerpoint/2010/main" val="4066084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8" t="32038" r="29603" b="29605"/>
          <a:stretch/>
        </p:blipFill>
        <p:spPr>
          <a:xfrm>
            <a:off x="-1" y="0"/>
            <a:ext cx="12222481" cy="6888480"/>
          </a:xfrm>
          <a:prstGeom prst="rect">
            <a:avLst/>
          </a:prstGeom>
        </p:spPr>
      </p:pic>
      <p:cxnSp>
        <p:nvCxnSpPr>
          <p:cNvPr id="3" name="直線接點 2"/>
          <p:cNvCxnSpPr/>
          <p:nvPr/>
        </p:nvCxnSpPr>
        <p:spPr>
          <a:xfrm>
            <a:off x="2560320" y="1803400"/>
            <a:ext cx="3550919" cy="250190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 flipH="1">
            <a:off x="6233159" y="1722120"/>
            <a:ext cx="3429000" cy="270764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 flipH="1">
            <a:off x="2382522" y="1722120"/>
            <a:ext cx="7216139" cy="4445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橢圓 4"/>
          <p:cNvSpPr/>
          <p:nvPr/>
        </p:nvSpPr>
        <p:spPr>
          <a:xfrm>
            <a:off x="5092699" y="3286760"/>
            <a:ext cx="2037080" cy="2037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zh-TW" altLang="en-US" sz="5000" dirty="0" smtClean="0"/>
              <a:t>助教</a:t>
            </a:r>
            <a:endParaRPr lang="zh-TW" altLang="en-US" sz="5000" dirty="0"/>
          </a:p>
        </p:txBody>
      </p:sp>
      <p:sp>
        <p:nvSpPr>
          <p:cNvPr id="7" name="橢圓 6"/>
          <p:cNvSpPr/>
          <p:nvPr/>
        </p:nvSpPr>
        <p:spPr>
          <a:xfrm>
            <a:off x="8516623" y="784860"/>
            <a:ext cx="2037080" cy="2037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zh-TW" altLang="en-US" sz="5000" dirty="0" smtClean="0"/>
              <a:t>學</a:t>
            </a:r>
            <a:r>
              <a:rPr lang="zh-TW" altLang="en-US" sz="5000" dirty="0"/>
              <a:t>生</a:t>
            </a:r>
          </a:p>
        </p:txBody>
      </p:sp>
      <p:sp>
        <p:nvSpPr>
          <p:cNvPr id="8" name="橢圓 7"/>
          <p:cNvSpPr/>
          <p:nvPr/>
        </p:nvSpPr>
        <p:spPr>
          <a:xfrm>
            <a:off x="1427480" y="784860"/>
            <a:ext cx="2037080" cy="20370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zh-TW" altLang="en-US" sz="5000" dirty="0"/>
              <a:t>教</a:t>
            </a:r>
            <a:r>
              <a:rPr lang="zh-TW" altLang="en-US" sz="5000" dirty="0" smtClean="0"/>
              <a:t>師</a:t>
            </a:r>
            <a:endParaRPr lang="zh-TW" altLang="en-US" sz="5000" dirty="0"/>
          </a:p>
        </p:txBody>
      </p:sp>
    </p:spTree>
    <p:extLst>
      <p:ext uri="{BB962C8B-B14F-4D97-AF65-F5344CB8AC3E}">
        <p14:creationId xmlns:p14="http://schemas.microsoft.com/office/powerpoint/2010/main" val="51833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38" t="32038" r="29603" b="29605"/>
          <a:stretch/>
        </p:blipFill>
        <p:spPr>
          <a:xfrm>
            <a:off x="-1" y="0"/>
            <a:ext cx="12222481" cy="6888480"/>
          </a:xfrm>
          <a:prstGeom prst="rect">
            <a:avLst/>
          </a:prstGeom>
        </p:spPr>
      </p:pic>
      <p:grpSp>
        <p:nvGrpSpPr>
          <p:cNvPr id="19" name="群組 18"/>
          <p:cNvGrpSpPr/>
          <p:nvPr/>
        </p:nvGrpSpPr>
        <p:grpSpPr>
          <a:xfrm>
            <a:off x="3997564" y="698500"/>
            <a:ext cx="4196873" cy="5461000"/>
            <a:chOff x="4201160" y="599440"/>
            <a:chExt cx="4196873" cy="5461000"/>
          </a:xfrm>
        </p:grpSpPr>
        <p:sp>
          <p:nvSpPr>
            <p:cNvPr id="3" name="橢圓 2"/>
            <p:cNvSpPr/>
            <p:nvPr/>
          </p:nvSpPr>
          <p:spPr>
            <a:xfrm>
              <a:off x="4201160" y="599440"/>
              <a:ext cx="889000" cy="889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TW" dirty="0" smtClean="0"/>
                <a:t>105-1</a:t>
              </a:r>
              <a:endParaRPr lang="zh-TW" altLang="en-US" dirty="0"/>
            </a:p>
          </p:txBody>
        </p:sp>
        <p:sp>
          <p:nvSpPr>
            <p:cNvPr id="7" name="橢圓 6"/>
            <p:cNvSpPr/>
            <p:nvPr/>
          </p:nvSpPr>
          <p:spPr>
            <a:xfrm>
              <a:off x="4201160" y="1742440"/>
              <a:ext cx="889000" cy="889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TW" dirty="0" smtClean="0"/>
                <a:t>106-2</a:t>
              </a:r>
              <a:endParaRPr lang="zh-TW" altLang="en-US" dirty="0"/>
            </a:p>
          </p:txBody>
        </p:sp>
        <p:sp>
          <p:nvSpPr>
            <p:cNvPr id="8" name="橢圓 7"/>
            <p:cNvSpPr/>
            <p:nvPr/>
          </p:nvSpPr>
          <p:spPr>
            <a:xfrm>
              <a:off x="4201160" y="2885440"/>
              <a:ext cx="889000" cy="8890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TW" dirty="0" smtClean="0"/>
                <a:t>107-1</a:t>
              </a:r>
              <a:endParaRPr lang="zh-TW" altLang="en-US" dirty="0"/>
            </a:p>
          </p:txBody>
        </p:sp>
        <p:sp>
          <p:nvSpPr>
            <p:cNvPr id="9" name="橢圓 8"/>
            <p:cNvSpPr/>
            <p:nvPr/>
          </p:nvSpPr>
          <p:spPr>
            <a:xfrm>
              <a:off x="4201160" y="4028440"/>
              <a:ext cx="889000" cy="88900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TW" dirty="0" smtClean="0"/>
                <a:t>107-2</a:t>
              </a:r>
              <a:endParaRPr lang="zh-TW" altLang="en-US" dirty="0"/>
            </a:p>
          </p:txBody>
        </p:sp>
        <p:sp>
          <p:nvSpPr>
            <p:cNvPr id="10" name="橢圓 9"/>
            <p:cNvSpPr/>
            <p:nvPr/>
          </p:nvSpPr>
          <p:spPr>
            <a:xfrm>
              <a:off x="4201160" y="5171440"/>
              <a:ext cx="889000" cy="88900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TW" dirty="0" smtClean="0"/>
                <a:t>107-2</a:t>
              </a:r>
              <a:endParaRPr lang="zh-TW" altLang="en-US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5443378" y="813107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2400" dirty="0" smtClean="0">
                  <a:solidFill>
                    <a:srgbClr val="000000"/>
                  </a:solidFill>
                  <a:ea typeface="Yu Gothic UI Semibold" panose="020B0700000000000000" pitchFamily="34" charset="-128"/>
                </a:rPr>
                <a:t>統計學及實習</a:t>
              </a:r>
              <a:endParaRPr lang="zh-TW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5443378" y="1956107"/>
              <a:ext cx="295465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2400" dirty="0" smtClean="0">
                  <a:solidFill>
                    <a:srgbClr val="000000"/>
                  </a:solidFill>
                  <a:ea typeface="Yu Gothic UI Semibold" panose="020B0700000000000000" pitchFamily="34" charset="-128"/>
                </a:rPr>
                <a:t>空間分析方法與應用</a:t>
              </a:r>
              <a:endParaRPr lang="zh-TW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5443378" y="3099107"/>
              <a:ext cx="264687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2400" dirty="0">
                  <a:solidFill>
                    <a:srgbClr val="000000"/>
                  </a:solidFill>
                  <a:ea typeface="Yu Gothic UI Semibold" panose="020B0700000000000000" pitchFamily="34" charset="-128"/>
                </a:rPr>
                <a:t>計</a:t>
              </a:r>
              <a:r>
                <a:rPr lang="zh-TW" altLang="en-US" sz="2400" dirty="0" smtClean="0">
                  <a:solidFill>
                    <a:srgbClr val="000000"/>
                  </a:solidFill>
                  <a:ea typeface="Yu Gothic UI Semibold" panose="020B0700000000000000" pitchFamily="34" charset="-128"/>
                </a:rPr>
                <a:t>量地理學與實習</a:t>
              </a:r>
              <a:endParaRPr lang="zh-TW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5443378" y="4242107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2400" dirty="0">
                  <a:solidFill>
                    <a:srgbClr val="000000"/>
                  </a:solidFill>
                  <a:ea typeface="Yu Gothic UI Semibold" panose="020B0700000000000000" pitchFamily="34" charset="-128"/>
                </a:rPr>
                <a:t>空間分析</a:t>
              </a:r>
              <a:endParaRPr lang="zh-TW" altLang="en-US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5443378" y="5385107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2400" dirty="0">
                  <a:solidFill>
                    <a:srgbClr val="000000"/>
                  </a:solidFill>
                  <a:ea typeface="Yu Gothic UI Semibold" panose="020B0700000000000000" pitchFamily="34" charset="-128"/>
                </a:rPr>
                <a:t>程式設計</a:t>
              </a:r>
              <a:endParaRPr lang="zh-TW" altLang="en-US" sz="2400" dirty="0">
                <a:solidFill>
                  <a:srgbClr val="000000"/>
                </a:solidFill>
                <a:ea typeface="Yu Gothic UI Semibold" panose="020B07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245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551970" y="1076082"/>
            <a:ext cx="3229336" cy="42690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>
            <a:off x="6551968" y="3129756"/>
            <a:ext cx="3229336" cy="221534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/>
          <p:cNvSpPr/>
          <p:nvPr/>
        </p:nvSpPr>
        <p:spPr>
          <a:xfrm>
            <a:off x="6549558" y="3616235"/>
            <a:ext cx="3229336" cy="172886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0" y="339088"/>
            <a:ext cx="1210588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課程簡介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689812" y="903239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14:00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5689813" y="1414691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14:20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694622" y="2835298"/>
            <a:ext cx="777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16:00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689812" y="5068188"/>
            <a:ext cx="7777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rgbClr val="FF00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18:00</a:t>
            </a:r>
            <a:endParaRPr lang="zh-TW" altLang="en-US" sz="2000" dirty="0">
              <a:solidFill>
                <a:srgbClr val="FF0000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551969" y="1076082"/>
            <a:ext cx="3229336" cy="53866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7175417" y="1100936"/>
            <a:ext cx="1980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課前準備：檔案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7587742" y="218013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教師正課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7433104" y="42374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助教</a:t>
            </a:r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實習時間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7331262" y="3172941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助教實習講演</a:t>
            </a:r>
            <a:endParaRPr lang="zh-TW" altLang="en-US" sz="2000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30" name="直線接點 29"/>
          <p:cNvCxnSpPr/>
          <p:nvPr/>
        </p:nvCxnSpPr>
        <p:spPr>
          <a:xfrm>
            <a:off x="6549563" y="3129756"/>
            <a:ext cx="3231739" cy="0"/>
          </a:xfrm>
          <a:prstGeom prst="line">
            <a:avLst/>
          </a:prstGeom>
          <a:ln w="3810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1610812" y="791127"/>
            <a:ext cx="346784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ea typeface="Yu Gothic UI Semibold" panose="020B0700000000000000" pitchFamily="34" charset="-128"/>
              </a:rPr>
              <a:t>課堂實習（20 %）</a:t>
            </a:r>
            <a:endParaRPr lang="en-US" altLang="zh-TW" sz="2400" dirty="0">
              <a:ea typeface="Yu Gothic UI Semibold" panose="020B0700000000000000" pitchFamily="34" charset="-128"/>
            </a:endParaRPr>
          </a:p>
          <a:p>
            <a:r>
              <a:rPr lang="zh-TW" altLang="en-US" sz="2400" dirty="0">
                <a:solidFill>
                  <a:schemeClr val="bg1">
                    <a:lumMod val="65000"/>
                  </a:schemeClr>
                </a:solidFill>
                <a:ea typeface="Yu Gothic UI Semibold" panose="020B0700000000000000" pitchFamily="34" charset="-128"/>
              </a:rPr>
              <a:t>課後作業</a:t>
            </a:r>
            <a:r>
              <a:rPr lang="zh-TW" altLang="en-US" sz="2400" dirty="0" smtClean="0">
                <a:solidFill>
                  <a:schemeClr val="bg1">
                    <a:lumMod val="65000"/>
                  </a:schemeClr>
                </a:solidFill>
                <a:ea typeface="Yu Gothic UI Semibold" panose="020B0700000000000000" pitchFamily="34" charset="-128"/>
              </a:rPr>
              <a:t>（</a:t>
            </a:r>
            <a:r>
              <a:rPr lang="en-US" altLang="zh-TW" sz="2400" dirty="0" smtClean="0">
                <a:solidFill>
                  <a:schemeClr val="bg1">
                    <a:lumMod val="65000"/>
                  </a:schemeClr>
                </a:solidFill>
                <a:ea typeface="Yu Gothic UI Semibold" panose="020B0700000000000000" pitchFamily="34" charset="-128"/>
              </a:rPr>
              <a:t>10</a:t>
            </a:r>
            <a:r>
              <a:rPr lang="zh-TW" altLang="en-US" sz="2400" dirty="0" smtClean="0">
                <a:solidFill>
                  <a:schemeClr val="bg1">
                    <a:lumMod val="65000"/>
                  </a:schemeClr>
                </a:solidFill>
                <a:ea typeface="Yu Gothic UI Semibold" panose="020B0700000000000000" pitchFamily="34" charset="-128"/>
              </a:rPr>
              <a:t> </a:t>
            </a:r>
            <a:r>
              <a:rPr lang="zh-TW" altLang="en-US" sz="2400" dirty="0">
                <a:solidFill>
                  <a:schemeClr val="bg1">
                    <a:lumMod val="65000"/>
                  </a:schemeClr>
                </a:solidFill>
                <a:ea typeface="Yu Gothic UI Semibold" panose="020B0700000000000000" pitchFamily="34" charset="-128"/>
              </a:rPr>
              <a:t>%） </a:t>
            </a:r>
          </a:p>
          <a:p>
            <a:r>
              <a:rPr lang="zh-TW" altLang="en-US" sz="2400" dirty="0" smtClean="0">
                <a:ea typeface="Yu Gothic UI Semibold" panose="020B0700000000000000" pitchFamily="34" charset="-128"/>
              </a:rPr>
              <a:t>期中考一（</a:t>
            </a:r>
            <a:r>
              <a:rPr lang="en-US" altLang="zh-TW" sz="2400" dirty="0" smtClean="0">
                <a:ea typeface="Yu Gothic UI Semibold" panose="020B0700000000000000" pitchFamily="34" charset="-128"/>
              </a:rPr>
              <a:t>20</a:t>
            </a:r>
            <a:r>
              <a:rPr lang="zh-TW" altLang="en-US" sz="2400" dirty="0" smtClean="0">
                <a:ea typeface="Yu Gothic UI Semibold" panose="020B0700000000000000" pitchFamily="34" charset="-128"/>
              </a:rPr>
              <a:t> </a:t>
            </a:r>
            <a:r>
              <a:rPr lang="zh-TW" altLang="en-US" sz="2400" dirty="0">
                <a:ea typeface="Yu Gothic UI Semibold" panose="020B0700000000000000" pitchFamily="34" charset="-128"/>
              </a:rPr>
              <a:t>%）</a:t>
            </a:r>
            <a:endParaRPr lang="en-US" altLang="zh-TW" sz="2400" dirty="0">
              <a:ea typeface="Yu Gothic UI Semibold" panose="020B0700000000000000" pitchFamily="34" charset="-128"/>
            </a:endParaRPr>
          </a:p>
          <a:p>
            <a:r>
              <a:rPr lang="zh-TW" altLang="en-US" sz="2400" dirty="0" smtClean="0">
                <a:ea typeface="Yu Gothic UI Semibold" panose="020B0700000000000000" pitchFamily="34" charset="-128"/>
              </a:rPr>
              <a:t>期中考二（</a:t>
            </a:r>
            <a:r>
              <a:rPr lang="en-US" altLang="zh-TW" sz="2400" dirty="0" smtClean="0">
                <a:ea typeface="Yu Gothic UI Semibold" panose="020B0700000000000000" pitchFamily="34" charset="-128"/>
              </a:rPr>
              <a:t>20</a:t>
            </a:r>
            <a:r>
              <a:rPr lang="zh-TW" altLang="en-US" sz="2400" dirty="0" smtClean="0">
                <a:ea typeface="Yu Gothic UI Semibold" panose="020B0700000000000000" pitchFamily="34" charset="-128"/>
              </a:rPr>
              <a:t> %）</a:t>
            </a:r>
            <a:endParaRPr lang="en-US" altLang="zh-TW" sz="2400" dirty="0" smtClean="0">
              <a:ea typeface="Yu Gothic UI Semibold" panose="020B0700000000000000" pitchFamily="34" charset="-128"/>
            </a:endParaRPr>
          </a:p>
          <a:p>
            <a:r>
              <a:rPr lang="zh-TW" altLang="en-US" sz="2400" dirty="0">
                <a:ea typeface="Yu Gothic UI Semibold" panose="020B0700000000000000" pitchFamily="34" charset="-128"/>
              </a:rPr>
              <a:t>期末報告（</a:t>
            </a:r>
            <a:r>
              <a:rPr lang="en-US" altLang="zh-TW" sz="2400" dirty="0">
                <a:ea typeface="Yu Gothic UI Semibold" panose="020B0700000000000000" pitchFamily="34" charset="-128"/>
              </a:rPr>
              <a:t>1</a:t>
            </a:r>
            <a:r>
              <a:rPr lang="zh-TW" altLang="en-US" sz="2400" dirty="0">
                <a:ea typeface="Yu Gothic UI Semibold" panose="020B0700000000000000" pitchFamily="34" charset="-128"/>
              </a:rPr>
              <a:t>0 %）</a:t>
            </a:r>
            <a:endParaRPr lang="en-US" altLang="zh-TW" sz="2400" dirty="0">
              <a:ea typeface="Yu Gothic UI Semibold" panose="020B0700000000000000" pitchFamily="34" charset="-128"/>
            </a:endParaRPr>
          </a:p>
          <a:p>
            <a:r>
              <a:rPr lang="zh-TW" altLang="en-US" sz="2400" dirty="0" smtClean="0">
                <a:ea typeface="Yu Gothic UI Semibold" panose="020B0700000000000000" pitchFamily="34" charset="-128"/>
              </a:rPr>
              <a:t>期末考　（</a:t>
            </a:r>
            <a:r>
              <a:rPr lang="zh-TW" altLang="en-US" sz="2400" dirty="0">
                <a:ea typeface="Yu Gothic UI Semibold" panose="020B0700000000000000" pitchFamily="34" charset="-128"/>
              </a:rPr>
              <a:t>20 %</a:t>
            </a:r>
            <a:r>
              <a:rPr lang="zh-TW" altLang="en-US" sz="2400" dirty="0" smtClean="0">
                <a:ea typeface="Yu Gothic UI Semibold" panose="020B0700000000000000" pitchFamily="34" charset="-128"/>
              </a:rPr>
              <a:t>）</a:t>
            </a:r>
            <a:endParaRPr lang="en-US" altLang="zh-TW" sz="2400" dirty="0" smtClean="0">
              <a:ea typeface="Yu Gothic UI Semibold" panose="020B0700000000000000" pitchFamily="34" charset="-128"/>
            </a:endParaRPr>
          </a:p>
          <a:p>
            <a:r>
              <a:rPr lang="zh-TW" altLang="en-US" sz="2400" dirty="0" smtClean="0">
                <a:ea typeface="Yu Gothic UI Semibold" panose="020B0700000000000000" pitchFamily="34" charset="-128"/>
              </a:rPr>
              <a:t>*不定期隨堂考、加分題</a:t>
            </a:r>
            <a:r>
              <a:rPr lang="zh-TW" altLang="en-US" sz="2400" dirty="0" smtClean="0">
                <a:ea typeface="Yu Gothic UI Semibold" panose="020B0700000000000000" pitchFamily="34" charset="-128"/>
              </a:rPr>
              <a:t> </a:t>
            </a:r>
            <a:endParaRPr lang="zh-TW" altLang="en-US" sz="2400" dirty="0"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68936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0" y="339088"/>
            <a:ext cx="1210588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助教職責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56004" y="739198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作業一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隨堂測驗一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實習一</a:t>
            </a: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作業二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實習二</a:t>
            </a: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作業三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隨堂練習</a:t>
            </a:r>
            <a:r>
              <a:rPr lang="en-US" altLang="zh-TW" dirty="0" err="1"/>
              <a:t>ggplot</a:t>
            </a:r>
            <a:endParaRPr lang="en-US" altLang="zh-TW" dirty="0"/>
          </a:p>
          <a:p>
            <a:pPr>
              <a:lnSpc>
                <a:spcPct val="120000"/>
              </a:lnSpc>
            </a:pPr>
            <a:r>
              <a:rPr lang="zh-TW" altLang="en-US" dirty="0"/>
              <a:t>隨堂練習</a:t>
            </a:r>
            <a:r>
              <a:rPr lang="en-US" altLang="zh-TW" dirty="0"/>
              <a:t>Intersect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隨堂練習</a:t>
            </a:r>
            <a:r>
              <a:rPr lang="en-US" altLang="zh-TW" dirty="0"/>
              <a:t>Buffer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隨堂練習</a:t>
            </a:r>
            <a:r>
              <a:rPr lang="en-US" altLang="zh-TW" dirty="0"/>
              <a:t>Point-in-polygon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實習三</a:t>
            </a: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作業四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綜合實習</a:t>
            </a:r>
            <a:r>
              <a:rPr lang="en-US" altLang="zh-TW" dirty="0"/>
              <a:t>Mar.18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實習四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期中考上傳</a:t>
            </a:r>
            <a:r>
              <a:rPr lang="zh-TW" altLang="en-US" dirty="0" smtClean="0"/>
              <a:t>區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4742688" y="739198"/>
            <a:ext cx="6096000" cy="474591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dirty="0"/>
              <a:t>實習五</a:t>
            </a: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作業五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隨堂測驗二：統計小考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實習六</a:t>
            </a: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作業六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實習七</a:t>
            </a: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作業七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加分題：</a:t>
            </a:r>
            <a:r>
              <a:rPr lang="en-US" altLang="zh-TW" dirty="0"/>
              <a:t>NNA</a:t>
            </a:r>
            <a:r>
              <a:rPr lang="zh-TW" altLang="en-US" dirty="0"/>
              <a:t>邊界調整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實習八</a:t>
            </a: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作業八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實習九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綜合實習</a:t>
            </a:r>
            <a:r>
              <a:rPr lang="en-US" altLang="zh-TW" dirty="0"/>
              <a:t>May.6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實習十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期中考二上傳</a:t>
            </a:r>
            <a:r>
              <a:rPr lang="zh-TW" altLang="en-US" dirty="0" smtClean="0"/>
              <a:t>區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7952994" y="739198"/>
            <a:ext cx="2584704" cy="2751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TW" altLang="en-US" dirty="0"/>
              <a:t>實習十一</a:t>
            </a: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作業九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實習十二</a:t>
            </a: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作業十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期末書面報告上傳區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期末口頭報告上傳區</a:t>
            </a:r>
          </a:p>
          <a:p>
            <a:pPr>
              <a:lnSpc>
                <a:spcPct val="120000"/>
              </a:lnSpc>
            </a:pPr>
            <a:r>
              <a:rPr lang="zh-TW" altLang="en-US" dirty="0"/>
              <a:t>實習十三：報告</a:t>
            </a:r>
            <a:r>
              <a:rPr lang="zh-TW" altLang="en-US" dirty="0" smtClean="0"/>
              <a:t>評論</a:t>
            </a:r>
            <a:endParaRPr lang="en-US" altLang="zh-TW" dirty="0" smtClean="0"/>
          </a:p>
          <a:p>
            <a:pPr>
              <a:lnSpc>
                <a:spcPct val="120000"/>
              </a:lnSpc>
            </a:pPr>
            <a:r>
              <a:rPr lang="zh-TW" altLang="en-US" dirty="0" smtClean="0"/>
              <a:t>期末考上</a:t>
            </a:r>
            <a:r>
              <a:rPr lang="zh-TW" altLang="en-US" dirty="0"/>
              <a:t>傳</a:t>
            </a:r>
            <a:r>
              <a:rPr lang="zh-TW" altLang="en-US" dirty="0" smtClean="0"/>
              <a:t>區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7997420" y="3730787"/>
            <a:ext cx="1463572" cy="175432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zh-TW" altLang="en-US" b="1" dirty="0"/>
              <a:t>實習</a:t>
            </a:r>
            <a:r>
              <a:rPr lang="en-US" altLang="zh-TW" b="1" dirty="0"/>
              <a:t>x13</a:t>
            </a:r>
          </a:p>
          <a:p>
            <a:r>
              <a:rPr lang="zh-TW" altLang="en-US" b="1" dirty="0" smtClean="0"/>
              <a:t>作業</a:t>
            </a:r>
            <a:r>
              <a:rPr lang="en-US" altLang="zh-TW" b="1" dirty="0" smtClean="0"/>
              <a:t>x10</a:t>
            </a:r>
          </a:p>
          <a:p>
            <a:r>
              <a:rPr lang="zh-TW" altLang="en-US" b="1" dirty="0" smtClean="0"/>
              <a:t>隨堂加</a:t>
            </a:r>
            <a:r>
              <a:rPr lang="zh-TW" altLang="en-US" b="1" dirty="0"/>
              <a:t>分</a:t>
            </a:r>
            <a:r>
              <a:rPr lang="en-US" altLang="zh-TW" b="1" dirty="0" smtClean="0"/>
              <a:t>x7</a:t>
            </a:r>
          </a:p>
          <a:p>
            <a:r>
              <a:rPr lang="zh-TW" altLang="en-US" b="1" dirty="0" smtClean="0"/>
              <a:t>綜合實習</a:t>
            </a:r>
            <a:r>
              <a:rPr lang="en-US" altLang="zh-TW" b="1" dirty="0" smtClean="0"/>
              <a:t>x2</a:t>
            </a:r>
          </a:p>
          <a:p>
            <a:r>
              <a:rPr lang="zh-TW" altLang="en-US" b="1" dirty="0" smtClean="0"/>
              <a:t>期中</a:t>
            </a:r>
            <a:r>
              <a:rPr lang="zh-TW" altLang="en-US" b="1" dirty="0"/>
              <a:t>期末</a:t>
            </a:r>
            <a:r>
              <a:rPr lang="en-US" altLang="zh-TW" b="1" dirty="0" smtClean="0"/>
              <a:t>x3</a:t>
            </a:r>
          </a:p>
          <a:p>
            <a:r>
              <a:rPr lang="zh-TW" altLang="en-US" b="1" dirty="0" smtClean="0"/>
              <a:t>書面報告</a:t>
            </a:r>
            <a:r>
              <a:rPr lang="en-US" altLang="zh-TW" b="1" dirty="0" smtClean="0"/>
              <a:t>x1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309306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91307" y="5917027"/>
            <a:ext cx="92544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>
                <a:latin typeface="+mj-lt"/>
                <a:ea typeface="Yu Gothic UI Semibold" panose="020B0700000000000000" pitchFamily="34" charset="-128"/>
                <a:hlinkClick r:id="rId2"/>
              </a:rPr>
              <a:t>http://homepage.ntu.edu.tw/~r07228005/</a:t>
            </a:r>
            <a:r>
              <a:rPr lang="zh-TW" altLang="en-US" sz="2800" dirty="0" smtClean="0">
                <a:latin typeface="+mj-lt"/>
                <a:ea typeface="Yu Gothic UI Semibold" panose="020B0700000000000000" pitchFamily="34" charset="-128"/>
                <a:hlinkClick r:id="rId2"/>
              </a:rPr>
              <a:t>107</a:t>
            </a:r>
            <a:r>
              <a:rPr lang="en-US" altLang="zh-TW" sz="2800" dirty="0" smtClean="0">
                <a:latin typeface="+mj-lt"/>
                <a:ea typeface="Yu Gothic UI Semibold" panose="020B0700000000000000" pitchFamily="34" charset="-128"/>
                <a:hlinkClick r:id="rId2"/>
              </a:rPr>
              <a:t>2SA</a:t>
            </a:r>
            <a:r>
              <a:rPr lang="zh-TW" altLang="en-US" sz="2800" dirty="0" smtClean="0">
                <a:latin typeface="+mj-lt"/>
                <a:ea typeface="Yu Gothic UI Semibold" panose="020B0700000000000000" pitchFamily="34" charset="-128"/>
                <a:hlinkClick r:id="rId2"/>
              </a:rPr>
              <a:t>/</a:t>
            </a:r>
            <a:r>
              <a:rPr lang="zh-TW" altLang="en-US" sz="2800" dirty="0" smtClean="0">
                <a:latin typeface="+mj-lt"/>
                <a:ea typeface="Yu Gothic UI Semibold" panose="020B0700000000000000" pitchFamily="34" charset="-128"/>
              </a:rPr>
              <a:t> </a:t>
            </a:r>
            <a:endParaRPr lang="zh-TW" altLang="en-US" sz="2800" dirty="0">
              <a:latin typeface="+mj-lt"/>
              <a:ea typeface="Yu Gothic UI Semibold" panose="020B0700000000000000" pitchFamily="34" charset="-128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0" y="339088"/>
            <a:ext cx="1210588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實習批改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91307" y="3139497"/>
            <a:ext cx="7279557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TW" altLang="en-US" sz="2800" b="1" dirty="0" smtClean="0"/>
              <a:t>準時批改完成</a:t>
            </a:r>
            <a:endParaRPr lang="en-US" altLang="zh-TW" sz="2800" b="1" dirty="0" smtClean="0"/>
          </a:p>
          <a:p>
            <a:pPr marL="514350" indent="-514350">
              <a:buFont typeface="+mj-lt"/>
              <a:buAutoNum type="arabicPeriod"/>
            </a:pPr>
            <a:r>
              <a:rPr lang="zh-TW" altLang="en-US" sz="2800" b="1" dirty="0" smtClean="0"/>
              <a:t>找出程式碼錯誤的</a:t>
            </a:r>
            <a:r>
              <a:rPr lang="zh-TW" altLang="en-US" sz="2800" b="1" dirty="0" smtClean="0"/>
              <a:t>地方 → 寫</a:t>
            </a:r>
            <a:r>
              <a:rPr lang="zh-TW" altLang="en-US" sz="2800" b="1" dirty="0" smtClean="0"/>
              <a:t>在</a:t>
            </a:r>
            <a:r>
              <a:rPr lang="zh-TW" altLang="en-US" sz="2800" b="1" dirty="0" smtClean="0"/>
              <a:t>備註欄</a:t>
            </a:r>
            <a:r>
              <a:rPr lang="en-US" altLang="zh-TW" sz="2800" b="1" dirty="0"/>
              <a:t/>
            </a:r>
            <a:br>
              <a:rPr lang="en-US" altLang="zh-TW" sz="2800" b="1" dirty="0"/>
            </a:br>
            <a:r>
              <a:rPr lang="en-US" altLang="zh-TW" sz="2800" b="1" dirty="0" smtClean="0"/>
              <a:t>(</a:t>
            </a:r>
            <a:r>
              <a:rPr lang="zh-TW" altLang="en-US" sz="2800" b="1" dirty="0" smtClean="0"/>
              <a:t>同時修正可以改進的地方</a:t>
            </a:r>
            <a:r>
              <a:rPr lang="en-US" altLang="zh-TW" sz="2800" b="1" dirty="0" smtClean="0"/>
              <a:t>)</a:t>
            </a:r>
            <a:endParaRPr lang="en-US" altLang="zh-TW" sz="2800" b="1" dirty="0" smtClean="0"/>
          </a:p>
          <a:p>
            <a:pPr marL="514350" indent="-514350">
              <a:buFont typeface="+mj-lt"/>
              <a:buAutoNum type="arabicPeriod"/>
            </a:pPr>
            <a:r>
              <a:rPr lang="zh-TW" altLang="en-US" sz="2800" b="1" dirty="0" smtClean="0"/>
              <a:t>公布實習作業的參考答案</a:t>
            </a:r>
            <a:endParaRPr lang="en-US" altLang="zh-TW" sz="2800" b="1" dirty="0" smtClean="0"/>
          </a:p>
          <a:p>
            <a:pPr marL="514350" indent="-514350">
              <a:buFont typeface="+mj-lt"/>
              <a:buAutoNum type="arabicPeriod"/>
            </a:pPr>
            <a:r>
              <a:rPr lang="zh-TW" altLang="en-US" sz="2800" b="1" dirty="0" smtClean="0"/>
              <a:t>助教課進行實習</a:t>
            </a:r>
            <a:r>
              <a:rPr lang="zh-TW" altLang="en-US" sz="2800" b="1" dirty="0" smtClean="0"/>
              <a:t>講演</a:t>
            </a:r>
            <a:endParaRPr lang="en-US" altLang="zh-TW" sz="2800" b="1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sz="2800" b="1" dirty="0" smtClean="0"/>
              <a:t>錯比較多的實習、作業 → 之後實習課複習</a:t>
            </a:r>
            <a:endParaRPr lang="en-US" altLang="zh-TW" sz="2800" b="1" dirty="0" smtClean="0"/>
          </a:p>
        </p:txBody>
      </p:sp>
      <p:sp>
        <p:nvSpPr>
          <p:cNvPr id="6" name="矩形 5"/>
          <p:cNvSpPr/>
          <p:nvPr/>
        </p:nvSpPr>
        <p:spPr>
          <a:xfrm>
            <a:off x="2412247" y="1031918"/>
            <a:ext cx="794390" cy="795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×1.5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4029650" y="1027700"/>
            <a:ext cx="2165720" cy="79569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×</a:t>
            </a:r>
            <a:r>
              <a:rPr lang="en-US" altLang="zh-TW" dirty="0" smtClean="0"/>
              <a:t>1.0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3207842" y="1027700"/>
            <a:ext cx="821808" cy="7956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×</a:t>
            </a:r>
            <a:r>
              <a:rPr lang="en-US" altLang="zh-TW" dirty="0" smtClean="0"/>
              <a:t>1.2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187495" y="1017648"/>
            <a:ext cx="1321182" cy="7956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×0.8</a:t>
            </a:r>
            <a:endParaRPr lang="zh-TW" altLang="en-US" dirty="0"/>
          </a:p>
        </p:txBody>
      </p:sp>
      <p:sp>
        <p:nvSpPr>
          <p:cNvPr id="10" name="橢圓 9"/>
          <p:cNvSpPr/>
          <p:nvPr/>
        </p:nvSpPr>
        <p:spPr>
          <a:xfrm>
            <a:off x="2878845" y="439527"/>
            <a:ext cx="547244" cy="54724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TW" sz="1400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Mon.</a:t>
            </a:r>
          </a:p>
          <a:p>
            <a:pPr algn="ctr"/>
            <a:r>
              <a:rPr lang="en-US" altLang="zh-TW" sz="14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18</a:t>
            </a:r>
            <a:r>
              <a:rPr lang="zh-TW" altLang="en-US" sz="1400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時</a:t>
            </a:r>
            <a:endParaRPr lang="zh-TW" altLang="en-US" sz="14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1" name="橢圓 10"/>
          <p:cNvSpPr/>
          <p:nvPr/>
        </p:nvSpPr>
        <p:spPr>
          <a:xfrm>
            <a:off x="3726325" y="439527"/>
            <a:ext cx="547244" cy="54724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TW" sz="1400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Mon.</a:t>
            </a:r>
            <a:r>
              <a:rPr lang="en-US" altLang="zh-TW" sz="14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 24</a:t>
            </a:r>
            <a:r>
              <a:rPr lang="zh-TW" altLang="en-US" sz="1400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時</a:t>
            </a:r>
            <a:endParaRPr lang="zh-TW" altLang="en-US" sz="14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5880524" y="418732"/>
            <a:ext cx="547244" cy="54724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TW" sz="1400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Fri.</a:t>
            </a:r>
          </a:p>
          <a:p>
            <a:pPr algn="ctr"/>
            <a:r>
              <a:rPr lang="en-US" altLang="zh-TW" sz="14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24</a:t>
            </a:r>
            <a:r>
              <a:rPr lang="zh-TW" altLang="en-US" sz="1400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時</a:t>
            </a:r>
            <a:endParaRPr lang="zh-TW" altLang="en-US" sz="14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3" name="橢圓 12"/>
          <p:cNvSpPr/>
          <p:nvPr/>
        </p:nvSpPr>
        <p:spPr>
          <a:xfrm>
            <a:off x="7222421" y="439527"/>
            <a:ext cx="547244" cy="54724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TW" sz="1400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Mon.</a:t>
            </a:r>
            <a:r>
              <a:rPr lang="en-US" altLang="zh-TW" sz="14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 14</a:t>
            </a:r>
            <a:r>
              <a:rPr lang="zh-TW" altLang="en-US" sz="1400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時</a:t>
            </a:r>
            <a:endParaRPr lang="zh-TW" altLang="en-US" sz="14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570503" y="1027699"/>
            <a:ext cx="840538" cy="79049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本</a:t>
            </a:r>
            <a:r>
              <a:rPr lang="zh-TW" altLang="en-US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週</a:t>
            </a:r>
            <a:endParaRPr lang="en-US" altLang="zh-TW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algn="ctr"/>
            <a:r>
              <a:rPr lang="zh-TW" altLang="en-US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課堂</a:t>
            </a:r>
          </a:p>
        </p:txBody>
      </p:sp>
      <p:sp>
        <p:nvSpPr>
          <p:cNvPr id="15" name="矩形 14"/>
          <p:cNvSpPr/>
          <p:nvPr/>
        </p:nvSpPr>
        <p:spPr>
          <a:xfrm>
            <a:off x="7500802" y="1013027"/>
            <a:ext cx="858960" cy="79471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下</a:t>
            </a:r>
            <a:r>
              <a:rPr lang="zh-TW" altLang="en-US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週</a:t>
            </a:r>
            <a:endParaRPr lang="en-US" altLang="zh-TW" dirty="0" smtClean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algn="ctr"/>
            <a:r>
              <a:rPr lang="zh-TW" altLang="en-US" dirty="0" smtClean="0">
                <a:latin typeface="Yu Gothic Medium" panose="020B0500000000000000" pitchFamily="34" charset="-128"/>
                <a:ea typeface="Yu Gothic Medium" panose="020B0500000000000000" pitchFamily="34" charset="-128"/>
              </a:rPr>
              <a:t>課堂</a:t>
            </a:r>
            <a:endParaRPr lang="zh-TW" altLang="en-US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6" name="等腰三角形 15"/>
          <p:cNvSpPr/>
          <p:nvPr/>
        </p:nvSpPr>
        <p:spPr>
          <a:xfrm>
            <a:off x="4273569" y="2074601"/>
            <a:ext cx="634803" cy="547244"/>
          </a:xfrm>
          <a:prstGeom prst="triangle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" rIns="0" rtlCol="0" anchor="ctr"/>
          <a:lstStyle/>
          <a:p>
            <a:pPr algn="ctr"/>
            <a:r>
              <a:rPr lang="en-US" altLang="zh-TW" sz="1400" dirty="0" smtClean="0">
                <a:solidFill>
                  <a:srgbClr val="FF0000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Tue</a:t>
            </a:r>
            <a:endParaRPr lang="zh-TW" altLang="en-US" sz="1400" dirty="0">
              <a:solidFill>
                <a:srgbClr val="FF0000"/>
              </a:solidFill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7" name="等腰三角形 16"/>
          <p:cNvSpPr/>
          <p:nvPr/>
        </p:nvSpPr>
        <p:spPr>
          <a:xfrm>
            <a:off x="6893752" y="2060256"/>
            <a:ext cx="634803" cy="54724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TW" sz="1400" dirty="0" smtClean="0">
                <a:solidFill>
                  <a:schemeClr val="accent6">
                    <a:lumMod val="50000"/>
                  </a:schemeClr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Sat</a:t>
            </a:r>
            <a:endParaRPr lang="zh-TW" altLang="en-US" sz="1400" dirty="0">
              <a:solidFill>
                <a:schemeClr val="accent6">
                  <a:lumMod val="50000"/>
                </a:schemeClr>
              </a:solidFill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412246" y="1023482"/>
            <a:ext cx="1617403" cy="799917"/>
          </a:xfrm>
          <a:prstGeom prst="rect">
            <a:avLst/>
          </a:prstGeom>
          <a:noFill/>
          <a:ln w="38100">
            <a:solidFill>
              <a:srgbClr val="FB222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/>
          <p:cNvSpPr/>
          <p:nvPr/>
        </p:nvSpPr>
        <p:spPr>
          <a:xfrm>
            <a:off x="4066802" y="1023481"/>
            <a:ext cx="2128568" cy="799917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4155223" y="1818194"/>
            <a:ext cx="88998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100" dirty="0" smtClean="0">
                <a:solidFill>
                  <a:srgbClr val="FF00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第一次</a:t>
            </a:r>
            <a:r>
              <a:rPr lang="zh-TW" altLang="en-US" sz="1100" dirty="0" smtClean="0">
                <a:solidFill>
                  <a:srgbClr val="FF00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批改</a:t>
            </a:r>
            <a:endParaRPr lang="zh-TW" altLang="en-US" sz="1100" dirty="0">
              <a:solidFill>
                <a:srgbClr val="FF0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30890" y="1818194"/>
            <a:ext cx="88998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100" dirty="0" smtClean="0">
                <a:solidFill>
                  <a:schemeClr val="accent6">
                    <a:lumMod val="50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第二</a:t>
            </a:r>
            <a:r>
              <a:rPr lang="zh-TW" altLang="en-US" sz="1100" dirty="0" smtClean="0">
                <a:solidFill>
                  <a:schemeClr val="accent6">
                    <a:lumMod val="50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次批改</a:t>
            </a:r>
            <a:endParaRPr lang="zh-TW" altLang="en-US" sz="1100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單箭頭接點 21"/>
          <p:cNvCxnSpPr/>
          <p:nvPr/>
        </p:nvCxnSpPr>
        <p:spPr>
          <a:xfrm>
            <a:off x="3726325" y="1930839"/>
            <a:ext cx="630720" cy="403039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/>
          <p:cNvCxnSpPr/>
          <p:nvPr/>
        </p:nvCxnSpPr>
        <p:spPr>
          <a:xfrm>
            <a:off x="6356439" y="1938409"/>
            <a:ext cx="630720" cy="403039"/>
          </a:xfrm>
          <a:prstGeom prst="straightConnector1">
            <a:avLst/>
          </a:prstGeom>
          <a:ln w="28575">
            <a:solidFill>
              <a:schemeClr val="accent6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7921974" y="543872"/>
            <a:ext cx="18298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 smtClean="0">
                <a:solidFill>
                  <a:srgbClr val="0070C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上傳實習參考答案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08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38" t="32038" r="29603" b="29605"/>
          <a:stretch/>
        </p:blipFill>
        <p:spPr>
          <a:xfrm>
            <a:off x="-1" y="0"/>
            <a:ext cx="12222481" cy="6888480"/>
          </a:xfrm>
          <a:prstGeom prst="rect">
            <a:avLst/>
          </a:prstGeom>
        </p:spPr>
      </p:pic>
      <p:sp>
        <p:nvSpPr>
          <p:cNvPr id="2" name="文字方塊 1"/>
          <p:cNvSpPr txBox="1"/>
          <p:nvPr/>
        </p:nvSpPr>
        <p:spPr>
          <a:xfrm>
            <a:off x="0" y="339088"/>
            <a:ext cx="1467068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寄信問問</a:t>
            </a:r>
            <a:r>
              <a:rPr lang="zh-TW" altLang="en-US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題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2050" name="Picture 2" descr="ãmail icon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095" y="739198"/>
            <a:ext cx="3240000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4893544" y="4358697"/>
            <a:ext cx="233910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2800" b="1" dirty="0" smtClean="0"/>
              <a:t>約時間討論？</a:t>
            </a:r>
            <a:endParaRPr lang="en-US" altLang="zh-TW" sz="2800" b="1" dirty="0" smtClean="0"/>
          </a:p>
          <a:p>
            <a:pPr algn="ctr"/>
            <a:r>
              <a:rPr lang="zh-TW" altLang="en-US" sz="2800" b="1" dirty="0"/>
              <a:t>線</a:t>
            </a:r>
            <a:r>
              <a:rPr lang="zh-TW" altLang="en-US" sz="2800" b="1" dirty="0" smtClean="0"/>
              <a:t>上回答</a:t>
            </a:r>
            <a:r>
              <a:rPr lang="zh-TW" altLang="en-US" sz="2800" b="1" dirty="0"/>
              <a:t>？</a:t>
            </a:r>
            <a:endParaRPr lang="en-US" altLang="zh-TW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38601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38" t="32038" r="29603" b="29605"/>
          <a:stretch/>
        </p:blipFill>
        <p:spPr>
          <a:xfrm>
            <a:off x="-1" y="0"/>
            <a:ext cx="12222481" cy="6888480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160" y="909320"/>
            <a:ext cx="10417466" cy="5485447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0" y="339088"/>
            <a:ext cx="1467068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寄信問問</a:t>
            </a:r>
            <a:r>
              <a:rPr lang="zh-TW" altLang="en-US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題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209356" y="539143"/>
            <a:ext cx="1361270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TW" b="1" i="1" dirty="0" smtClean="0"/>
              <a:t>(</a:t>
            </a:r>
            <a:r>
              <a:rPr lang="zh-TW" altLang="en-US" b="1" i="1" dirty="0" smtClean="0"/>
              <a:t>程式設計</a:t>
            </a:r>
            <a:r>
              <a:rPr lang="en-US" altLang="zh-TW" b="1" i="1" dirty="0" smtClean="0"/>
              <a:t>)</a:t>
            </a:r>
            <a:endParaRPr lang="zh-TW" altLang="en-US" i="1" dirty="0"/>
          </a:p>
        </p:txBody>
      </p:sp>
    </p:spTree>
    <p:extLst>
      <p:ext uri="{BB962C8B-B14F-4D97-AF65-F5344CB8AC3E}">
        <p14:creationId xmlns:p14="http://schemas.microsoft.com/office/powerpoint/2010/main" val="401632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圖片 3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38" t="32038" r="29603" b="29605"/>
          <a:stretch/>
        </p:blipFill>
        <p:spPr>
          <a:xfrm>
            <a:off x="-1" y="0"/>
            <a:ext cx="12222481" cy="6888480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0" y="339088"/>
            <a:ext cx="1467068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寄信問問</a:t>
            </a:r>
            <a:r>
              <a:rPr lang="zh-TW" altLang="en-US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題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28" name="圖片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7" y="916850"/>
            <a:ext cx="11631791" cy="5456149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10638268" y="547518"/>
            <a:ext cx="1361270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TW" b="1" i="1" dirty="0" smtClean="0"/>
              <a:t>(</a:t>
            </a:r>
            <a:r>
              <a:rPr lang="zh-TW" altLang="en-US" b="1" i="1" dirty="0" smtClean="0"/>
              <a:t>程式設計</a:t>
            </a:r>
            <a:r>
              <a:rPr lang="en-US" altLang="zh-TW" b="1" i="1" dirty="0" smtClean="0"/>
              <a:t>)</a:t>
            </a:r>
            <a:endParaRPr lang="zh-TW" altLang="en-US" i="1" dirty="0"/>
          </a:p>
        </p:txBody>
      </p:sp>
    </p:spTree>
    <p:extLst>
      <p:ext uri="{BB962C8B-B14F-4D97-AF65-F5344CB8AC3E}">
        <p14:creationId xmlns:p14="http://schemas.microsoft.com/office/powerpoint/2010/main" val="2822097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87" y="796755"/>
            <a:ext cx="11907078" cy="586338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870988" y="396645"/>
            <a:ext cx="75200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dirty="0">
                <a:ea typeface="Yu Gothic UI Semibold" panose="020B0700000000000000" pitchFamily="34" charset="-128"/>
                <a:hlinkClick r:id="rId3"/>
              </a:rPr>
              <a:t>http://homepage.ntu.edu.tw/~r07228005/</a:t>
            </a:r>
            <a:r>
              <a:rPr lang="zh-TW" altLang="en-US" sz="2000" dirty="0" smtClean="0">
                <a:ea typeface="Yu Gothic UI Semibold" panose="020B0700000000000000" pitchFamily="34" charset="-128"/>
                <a:hlinkClick r:id="rId3"/>
              </a:rPr>
              <a:t>107</a:t>
            </a:r>
            <a:r>
              <a:rPr lang="en-US" altLang="zh-TW" sz="2000" dirty="0" smtClean="0">
                <a:ea typeface="Yu Gothic UI Semibold" panose="020B0700000000000000" pitchFamily="34" charset="-128"/>
                <a:hlinkClick r:id="rId3"/>
              </a:rPr>
              <a:t>2SA</a:t>
            </a:r>
            <a:r>
              <a:rPr lang="zh-TW" altLang="en-US" sz="2000" dirty="0" smtClean="0">
                <a:ea typeface="Yu Gothic UI Semibold" panose="020B0700000000000000" pitchFamily="34" charset="-128"/>
                <a:hlinkClick r:id="rId3"/>
              </a:rPr>
              <a:t>/</a:t>
            </a:r>
            <a:r>
              <a:rPr lang="en-US" altLang="zh-TW" sz="2000" dirty="0" smtClean="0">
                <a:ea typeface="Yu Gothic UI Semibold" panose="020B0700000000000000" pitchFamily="34" charset="-128"/>
                <a:hlinkClick r:id="rId3"/>
              </a:rPr>
              <a:t>Final</a:t>
            </a:r>
            <a:r>
              <a:rPr lang="en-US" altLang="zh-TW" sz="2000" dirty="0" smtClean="0">
                <a:ea typeface="Yu Gothic UI Semibold" panose="020B0700000000000000" pitchFamily="34" charset="-128"/>
              </a:rPr>
              <a:t> </a:t>
            </a:r>
            <a:r>
              <a:rPr lang="zh-TW" altLang="en-US" sz="2000" dirty="0" smtClean="0">
                <a:ea typeface="Yu Gothic UI Semibold" panose="020B0700000000000000" pitchFamily="34" charset="-128"/>
              </a:rPr>
              <a:t> </a:t>
            </a:r>
            <a:endParaRPr lang="zh-TW" altLang="en-US" sz="2000" dirty="0">
              <a:ea typeface="Yu Gothic UI Semibold" panose="020B0700000000000000" pitchFamily="34" charset="-128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339088"/>
            <a:ext cx="1210588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期末報告</a:t>
            </a:r>
            <a:endParaRPr lang="zh-TW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8975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le">
  <a:themeElements>
    <a:clrScheme name="跑馬燈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AT常用">
      <a:majorFont>
        <a:latin typeface="Consolas"/>
        <a:ea typeface="Yu Gothic UI Semibold"/>
        <a:cs typeface=""/>
      </a:majorFont>
      <a:minorFont>
        <a:latin typeface="Consolas"/>
        <a:ea typeface="Yu Gothic UI"/>
        <a:cs typeface=""/>
      </a:minorFont>
    </a:fontScheme>
    <a:fmtScheme name="中庸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mple" id="{4FEDC52F-1F78-49C4-8802-0FC3FB76651E}" vid="{F63C58AD-61FE-4F6F-857E-17F50F1C28DF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</Template>
  <TotalTime>2482</TotalTime>
  <Words>345</Words>
  <Application>Microsoft Office PowerPoint</Application>
  <PresentationFormat>寬螢幕</PresentationFormat>
  <Paragraphs>110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20" baseType="lpstr">
      <vt:lpstr>Yu Gothic Medium</vt:lpstr>
      <vt:lpstr>Yu Gothic UI</vt:lpstr>
      <vt:lpstr>Yu Gothic UI Semibold</vt:lpstr>
      <vt:lpstr>新細明體</vt:lpstr>
      <vt:lpstr>Arial</vt:lpstr>
      <vt:lpstr>Calibri</vt:lpstr>
      <vt:lpstr>Consolas</vt:lpstr>
      <vt:lpstr>Wingdings</vt:lpstr>
      <vt:lpstr>Wingdings 2</vt:lpstr>
      <vt:lpstr>simple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台北市高齡人口分布 與長照中心的可近性探討</dc:title>
  <dc:creator>承軒 杜</dc:creator>
  <cp:lastModifiedBy>承軒 杜</cp:lastModifiedBy>
  <cp:revision>140</cp:revision>
  <dcterms:created xsi:type="dcterms:W3CDTF">2018-10-15T04:20:22Z</dcterms:created>
  <dcterms:modified xsi:type="dcterms:W3CDTF">2019-06-12T14:23:22Z</dcterms:modified>
</cp:coreProperties>
</file>

<file path=docProps/thumbnail.jpeg>
</file>